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oulder" charset="1" panose="00000000000000000000"/>
      <p:regular r:id="rId15"/>
    </p:embeddedFont>
    <p:embeddedFont>
      <p:font typeface="Intro" charset="1" panose="02000000000000000000"/>
      <p:regular r:id="rId16"/>
    </p:embeddedFont>
    <p:embeddedFont>
      <p:font typeface="Open Sans Bold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13" y="0"/>
            <a:ext cx="18294313" cy="10287000"/>
          </a:xfrm>
          <a:custGeom>
            <a:avLst/>
            <a:gdLst/>
            <a:ahLst/>
            <a:cxnLst/>
            <a:rect r="r" b="b" t="t" l="l"/>
            <a:pathLst>
              <a:path h="10287000" w="18294313">
                <a:moveTo>
                  <a:pt x="0" y="0"/>
                </a:moveTo>
                <a:lnTo>
                  <a:pt x="18294313" y="0"/>
                </a:lnTo>
                <a:lnTo>
                  <a:pt x="18294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0" t="0" r="-62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6133" y="2068329"/>
            <a:ext cx="1046039" cy="1046039"/>
          </a:xfrm>
          <a:custGeom>
            <a:avLst/>
            <a:gdLst/>
            <a:ahLst/>
            <a:cxnLst/>
            <a:rect r="r" b="b" t="t" l="l"/>
            <a:pathLst>
              <a:path h="1046039" w="1046039">
                <a:moveTo>
                  <a:pt x="0" y="0"/>
                </a:moveTo>
                <a:lnTo>
                  <a:pt x="1046040" y="0"/>
                </a:lnTo>
                <a:lnTo>
                  <a:pt x="1046040" y="1046039"/>
                </a:lnTo>
                <a:lnTo>
                  <a:pt x="0" y="104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2832" y="3762502"/>
            <a:ext cx="14931418" cy="291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РАЗРАБОТКА ПОДСИСТЕМЫ «ПЛАНЕТА 35. ИНВЕНТАРИЗАЦИЯ»</a:t>
            </a: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188198"/>
            <a:ext cx="10799480" cy="90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6"/>
              </a:lnSpc>
            </a:pPr>
            <a:r>
              <a:rPr lang="en-US" sz="2597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Студент группы ИСПП-35: Луев Роман Викторович​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Руководитель: Маломан Юлия Сергеевна​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9573" y="9729161"/>
            <a:ext cx="3277936" cy="4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80"/>
              </a:lnSpc>
            </a:pPr>
            <a:r>
              <a:rPr lang="en-US" sz="2343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Архангельск, 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57675" y="77615"/>
            <a:ext cx="8301733" cy="23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ФЕДЕРАЛЬНОЕ ГОСУДАРС</a:t>
            </a: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ТВЕННОЕ БЮДЖЕТНОЕ ОБРАЗОВАТЕЛЬНОЕ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УЧРЕЖДЕНИЕ ВЫСШЕГО ОБРАЗОВАНИЯ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«САНКТ-ПЕТЕРБУРГСКИЙ ГОСУДАРСТВЕННЫЙ УНИВЕРСИТЕТ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ТЕЛЕКОММУНИКАЦИЙ ИМ. ПРОФ. М.А. БОНЧ-БРУЕВИЧА»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(СПбГУТ)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АРХАНГЕЛЬСКИЙ КОЛЛЕДЖ ТЕЛЕКОММУНИКАЦИЙ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ИМ. Б.Л. РОЗИНГА (ФИЛИАЛ) СПбГУТ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(АКТ (ф) СПбГУТ)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47981" y="6692005"/>
            <a:ext cx="1046039" cy="1046039"/>
          </a:xfrm>
          <a:custGeom>
            <a:avLst/>
            <a:gdLst/>
            <a:ahLst/>
            <a:cxnLst/>
            <a:rect r="r" b="b" t="t" l="l"/>
            <a:pathLst>
              <a:path h="1046039" w="1046039">
                <a:moveTo>
                  <a:pt x="0" y="0"/>
                </a:moveTo>
                <a:lnTo>
                  <a:pt x="1046040" y="0"/>
                </a:lnTo>
                <a:lnTo>
                  <a:pt x="1046040" y="1046039"/>
                </a:lnTo>
                <a:lnTo>
                  <a:pt x="0" y="104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77841" y="75495"/>
            <a:ext cx="1541152" cy="2399460"/>
          </a:xfrm>
          <a:custGeom>
            <a:avLst/>
            <a:gdLst/>
            <a:ahLst/>
            <a:cxnLst/>
            <a:rect r="r" b="b" t="t" l="l"/>
            <a:pathLst>
              <a:path h="2399460" w="1541152">
                <a:moveTo>
                  <a:pt x="0" y="0"/>
                </a:moveTo>
                <a:lnTo>
                  <a:pt x="1541152" y="0"/>
                </a:lnTo>
                <a:lnTo>
                  <a:pt x="1541152" y="2399460"/>
                </a:lnTo>
                <a:lnTo>
                  <a:pt x="0" y="239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2169" y="-339919"/>
            <a:ext cx="20352337" cy="9847443"/>
          </a:xfrm>
          <a:custGeom>
            <a:avLst/>
            <a:gdLst/>
            <a:ahLst/>
            <a:cxnLst/>
            <a:rect r="r" b="b" t="t" l="l"/>
            <a:pathLst>
              <a:path h="9847443" w="20352337">
                <a:moveTo>
                  <a:pt x="0" y="0"/>
                </a:moveTo>
                <a:lnTo>
                  <a:pt x="20352338" y="0"/>
                </a:lnTo>
                <a:lnTo>
                  <a:pt x="20352338" y="9847443"/>
                </a:lnTo>
                <a:lnTo>
                  <a:pt x="0" y="984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" r="-23798" b="-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7399" y="9609870"/>
            <a:ext cx="19242798" cy="788274"/>
            <a:chOff x="0" y="0"/>
            <a:chExt cx="5068062" cy="207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8062" cy="207611"/>
            </a:xfrm>
            <a:custGeom>
              <a:avLst/>
              <a:gdLst/>
              <a:ahLst/>
              <a:cxnLst/>
              <a:rect r="r" b="b" t="t" l="l"/>
              <a:pathLst>
                <a:path h="207611" w="5068062">
                  <a:moveTo>
                    <a:pt x="0" y="0"/>
                  </a:moveTo>
                  <a:lnTo>
                    <a:pt x="5068062" y="0"/>
                  </a:lnTo>
                  <a:lnTo>
                    <a:pt x="5068062" y="207611"/>
                  </a:lnTo>
                  <a:lnTo>
                    <a:pt x="0" y="207611"/>
                  </a:lnTo>
                  <a:close/>
                </a:path>
              </a:pathLst>
            </a:custGeom>
            <a:solidFill>
              <a:srgbClr val="6A6B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68062" cy="264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0554" y="1755884"/>
            <a:ext cx="2400523" cy="24005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B48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02891" y="5465238"/>
            <a:ext cx="4428532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Ускорение процесса инвентаризации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25931" y="2017480"/>
            <a:ext cx="2400523" cy="24005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B48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78409" y="5143500"/>
            <a:ext cx="2400523" cy="24005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B48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92278" y="5486438"/>
            <a:ext cx="2400523" cy="24005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B48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04155" y="2253263"/>
            <a:ext cx="1405764" cy="1405764"/>
          </a:xfrm>
          <a:custGeom>
            <a:avLst/>
            <a:gdLst/>
            <a:ahLst/>
            <a:cxnLst/>
            <a:rect r="r" b="b" t="t" l="l"/>
            <a:pathLst>
              <a:path h="1405764" w="1405764">
                <a:moveTo>
                  <a:pt x="0" y="0"/>
                </a:moveTo>
                <a:lnTo>
                  <a:pt x="1405763" y="0"/>
                </a:lnTo>
                <a:lnTo>
                  <a:pt x="1405763" y="1405764"/>
                </a:lnTo>
                <a:lnTo>
                  <a:pt x="0" y="140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05894" y="7883665"/>
            <a:ext cx="2396520" cy="2305017"/>
          </a:xfrm>
          <a:custGeom>
            <a:avLst/>
            <a:gdLst/>
            <a:ahLst/>
            <a:cxnLst/>
            <a:rect r="r" b="b" t="t" l="l"/>
            <a:pathLst>
              <a:path h="2305017" w="2396520">
                <a:moveTo>
                  <a:pt x="0" y="0"/>
                </a:moveTo>
                <a:lnTo>
                  <a:pt x="2396521" y="0"/>
                </a:lnTo>
                <a:lnTo>
                  <a:pt x="2396521" y="2305017"/>
                </a:lnTo>
                <a:lnTo>
                  <a:pt x="0" y="2305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446797" y="2540665"/>
            <a:ext cx="1358791" cy="1358791"/>
          </a:xfrm>
          <a:custGeom>
            <a:avLst/>
            <a:gdLst/>
            <a:ahLst/>
            <a:cxnLst/>
            <a:rect r="r" b="b" t="t" l="l"/>
            <a:pathLst>
              <a:path h="1358791" w="1358791">
                <a:moveTo>
                  <a:pt x="0" y="0"/>
                </a:moveTo>
                <a:lnTo>
                  <a:pt x="1358791" y="0"/>
                </a:lnTo>
                <a:lnTo>
                  <a:pt x="1358791" y="1358791"/>
                </a:lnTo>
                <a:lnTo>
                  <a:pt x="0" y="1358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68900" y="5633992"/>
            <a:ext cx="1419539" cy="1419539"/>
          </a:xfrm>
          <a:custGeom>
            <a:avLst/>
            <a:gdLst/>
            <a:ahLst/>
            <a:cxnLst/>
            <a:rect r="r" b="b" t="t" l="l"/>
            <a:pathLst>
              <a:path h="1419539" w="1419539">
                <a:moveTo>
                  <a:pt x="0" y="0"/>
                </a:moveTo>
                <a:lnTo>
                  <a:pt x="1419540" y="0"/>
                </a:lnTo>
                <a:lnTo>
                  <a:pt x="1419540" y="1419539"/>
                </a:lnTo>
                <a:lnTo>
                  <a:pt x="0" y="1419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390233" y="6065635"/>
            <a:ext cx="1404612" cy="1404612"/>
          </a:xfrm>
          <a:custGeom>
            <a:avLst/>
            <a:gdLst/>
            <a:ahLst/>
            <a:cxnLst/>
            <a:rect r="r" b="b" t="t" l="l"/>
            <a:pathLst>
              <a:path h="1404612" w="1404612">
                <a:moveTo>
                  <a:pt x="0" y="0"/>
                </a:moveTo>
                <a:lnTo>
                  <a:pt x="1404612" y="0"/>
                </a:lnTo>
                <a:lnTo>
                  <a:pt x="1404612" y="1404613"/>
                </a:lnTo>
                <a:lnTo>
                  <a:pt x="0" y="1404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511952" y="7886960"/>
            <a:ext cx="6939751" cy="4114800"/>
          </a:xfrm>
          <a:custGeom>
            <a:avLst/>
            <a:gdLst/>
            <a:ahLst/>
            <a:cxnLst/>
            <a:rect r="r" b="b" t="t" l="l"/>
            <a:pathLst>
              <a:path h="4114800" w="6939751">
                <a:moveTo>
                  <a:pt x="0" y="0"/>
                </a:moveTo>
                <a:lnTo>
                  <a:pt x="6939751" y="0"/>
                </a:lnTo>
                <a:lnTo>
                  <a:pt x="6939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25839" y="25704"/>
            <a:ext cx="4107707" cy="1445691"/>
          </a:xfrm>
          <a:custGeom>
            <a:avLst/>
            <a:gdLst/>
            <a:ahLst/>
            <a:cxnLst/>
            <a:rect r="r" b="b" t="t" l="l"/>
            <a:pathLst>
              <a:path h="1445691" w="4107707">
                <a:moveTo>
                  <a:pt x="0" y="0"/>
                </a:moveTo>
                <a:lnTo>
                  <a:pt x="4107707" y="0"/>
                </a:lnTo>
                <a:lnTo>
                  <a:pt x="4107707" y="1445690"/>
                </a:lnTo>
                <a:lnTo>
                  <a:pt x="0" y="14456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37369" y="101484"/>
            <a:ext cx="968908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Актуальность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61077" y="2077622"/>
            <a:ext cx="4125254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Автоматизация процесса учета имущества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45404" y="2341538"/>
            <a:ext cx="5366549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Повышение уровня контроля за имуществом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92801" y="5808176"/>
            <a:ext cx="506740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Cнижение рисков потери информации об инвентаризации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/ 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80378" y="846134"/>
            <a:ext cx="12025131" cy="5968838"/>
          </a:xfrm>
          <a:custGeom>
            <a:avLst/>
            <a:gdLst/>
            <a:ahLst/>
            <a:cxnLst/>
            <a:rect r="r" b="b" t="t" l="l"/>
            <a:pathLst>
              <a:path h="5968838" w="12025131">
                <a:moveTo>
                  <a:pt x="0" y="0"/>
                </a:moveTo>
                <a:lnTo>
                  <a:pt x="12025130" y="0"/>
                </a:lnTo>
                <a:lnTo>
                  <a:pt x="12025130" y="5968837"/>
                </a:lnTo>
                <a:lnTo>
                  <a:pt x="0" y="596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67786" y="591349"/>
            <a:ext cx="20340123" cy="10287000"/>
          </a:xfrm>
          <a:custGeom>
            <a:avLst/>
            <a:gdLst/>
            <a:ahLst/>
            <a:cxnLst/>
            <a:rect r="r" b="b" t="t" l="l"/>
            <a:pathLst>
              <a:path h="10287000" w="20340123">
                <a:moveTo>
                  <a:pt x="0" y="0"/>
                </a:moveTo>
                <a:lnTo>
                  <a:pt x="20340122" y="0"/>
                </a:lnTo>
                <a:lnTo>
                  <a:pt x="203401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42" r="0" b="-1794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89650" y="-583093"/>
            <a:ext cx="19928241" cy="1692268"/>
            <a:chOff x="0" y="0"/>
            <a:chExt cx="5248590" cy="445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8590" cy="445700"/>
            </a:xfrm>
            <a:custGeom>
              <a:avLst/>
              <a:gdLst/>
              <a:ahLst/>
              <a:cxnLst/>
              <a:rect r="r" b="b" t="t" l="l"/>
              <a:pathLst>
                <a:path h="445700" w="5248590">
                  <a:moveTo>
                    <a:pt x="0" y="0"/>
                  </a:moveTo>
                  <a:lnTo>
                    <a:pt x="5248590" y="0"/>
                  </a:lnTo>
                  <a:lnTo>
                    <a:pt x="5248590" y="445700"/>
                  </a:lnTo>
                  <a:lnTo>
                    <a:pt x="0" y="445700"/>
                  </a:lnTo>
                  <a:close/>
                </a:path>
              </a:pathLst>
            </a:custGeom>
            <a:solidFill>
              <a:srgbClr val="6A6B4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248590" cy="502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196095" y="8344438"/>
            <a:ext cx="5039666" cy="1942562"/>
          </a:xfrm>
          <a:custGeom>
            <a:avLst/>
            <a:gdLst/>
            <a:ahLst/>
            <a:cxnLst/>
            <a:rect r="r" b="b" t="t" l="l"/>
            <a:pathLst>
              <a:path h="1942562" w="5039666">
                <a:moveTo>
                  <a:pt x="0" y="0"/>
                </a:moveTo>
                <a:lnTo>
                  <a:pt x="5039666" y="0"/>
                </a:lnTo>
                <a:lnTo>
                  <a:pt x="5039666" y="1942562"/>
                </a:lnTo>
                <a:lnTo>
                  <a:pt x="0" y="1942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5949">
            <a:off x="471514" y="2921488"/>
            <a:ext cx="4700658" cy="4700658"/>
          </a:xfrm>
          <a:custGeom>
            <a:avLst/>
            <a:gdLst/>
            <a:ahLst/>
            <a:cxnLst/>
            <a:rect r="r" b="b" t="t" l="l"/>
            <a:pathLst>
              <a:path h="4700658" w="4700658">
                <a:moveTo>
                  <a:pt x="0" y="0"/>
                </a:moveTo>
                <a:lnTo>
                  <a:pt x="4700658" y="0"/>
                </a:lnTo>
                <a:lnTo>
                  <a:pt x="4700658" y="4700658"/>
                </a:lnTo>
                <a:lnTo>
                  <a:pt x="0" y="4700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17453" y="1585424"/>
            <a:ext cx="5507680" cy="5507680"/>
          </a:xfrm>
          <a:custGeom>
            <a:avLst/>
            <a:gdLst/>
            <a:ahLst/>
            <a:cxnLst/>
            <a:rect r="r" b="b" t="t" l="l"/>
            <a:pathLst>
              <a:path h="5507680" w="5507680">
                <a:moveTo>
                  <a:pt x="0" y="0"/>
                </a:moveTo>
                <a:lnTo>
                  <a:pt x="5507680" y="0"/>
                </a:lnTo>
                <a:lnTo>
                  <a:pt x="5507680" y="5507680"/>
                </a:lnTo>
                <a:lnTo>
                  <a:pt x="0" y="5507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34191" y="3087053"/>
            <a:ext cx="4093616" cy="4112895"/>
          </a:xfrm>
          <a:custGeom>
            <a:avLst/>
            <a:gdLst/>
            <a:ahLst/>
            <a:cxnLst/>
            <a:rect r="r" b="b" t="t" l="l"/>
            <a:pathLst>
              <a:path h="4112895" w="4093616">
                <a:moveTo>
                  <a:pt x="0" y="0"/>
                </a:moveTo>
                <a:lnTo>
                  <a:pt x="4093615" y="0"/>
                </a:lnTo>
                <a:lnTo>
                  <a:pt x="4093615" y="4112894"/>
                </a:lnTo>
                <a:lnTo>
                  <a:pt x="0" y="411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314" y="539759"/>
            <a:ext cx="2396520" cy="2305017"/>
          </a:xfrm>
          <a:custGeom>
            <a:avLst/>
            <a:gdLst/>
            <a:ahLst/>
            <a:cxnLst/>
            <a:rect r="r" b="b" t="t" l="l"/>
            <a:pathLst>
              <a:path h="2305017" w="2396520">
                <a:moveTo>
                  <a:pt x="0" y="0"/>
                </a:moveTo>
                <a:lnTo>
                  <a:pt x="2396520" y="0"/>
                </a:lnTo>
                <a:lnTo>
                  <a:pt x="2396520" y="2305017"/>
                </a:lnTo>
                <a:lnTo>
                  <a:pt x="0" y="2305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50895" y="-107306"/>
            <a:ext cx="1098086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Целевая аудитория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9694" y="7483684"/>
            <a:ext cx="304085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IT-отделы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16391" y="6534388"/>
            <a:ext cx="5309804" cy="139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С</a:t>
            </a:r>
            <a:r>
              <a:rPr lang="en-US" sz="39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кладские подразделения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7599" y="7252237"/>
            <a:ext cx="6244533" cy="209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Орг</a:t>
            </a:r>
            <a:r>
              <a:rPr lang="en-US" sz="39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анизации малого и среднего бизнеса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 / 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8869"/>
            <a:ext cx="18288000" cy="8594215"/>
          </a:xfrm>
          <a:custGeom>
            <a:avLst/>
            <a:gdLst/>
            <a:ahLst/>
            <a:cxnLst/>
            <a:rect r="r" b="b" t="t" l="l"/>
            <a:pathLst>
              <a:path h="8594215" w="18288000">
                <a:moveTo>
                  <a:pt x="0" y="0"/>
                </a:moveTo>
                <a:lnTo>
                  <a:pt x="18288000" y="0"/>
                </a:lnTo>
                <a:lnTo>
                  <a:pt x="18288000" y="8594214"/>
                </a:lnTo>
                <a:lnTo>
                  <a:pt x="0" y="859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4" t="-4864" r="-233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44507" y="9601197"/>
            <a:ext cx="19242798" cy="1887434"/>
            <a:chOff x="0" y="0"/>
            <a:chExt cx="5068062" cy="497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8062" cy="497102"/>
            </a:xfrm>
            <a:custGeom>
              <a:avLst/>
              <a:gdLst/>
              <a:ahLst/>
              <a:cxnLst/>
              <a:rect r="r" b="b" t="t" l="l"/>
              <a:pathLst>
                <a:path h="497102" w="5068062">
                  <a:moveTo>
                    <a:pt x="0" y="0"/>
                  </a:moveTo>
                  <a:lnTo>
                    <a:pt x="5068062" y="0"/>
                  </a:lnTo>
                  <a:lnTo>
                    <a:pt x="5068062" y="497102"/>
                  </a:lnTo>
                  <a:lnTo>
                    <a:pt x="0" y="497102"/>
                  </a:lnTo>
                  <a:close/>
                </a:path>
              </a:pathLst>
            </a:custGeom>
            <a:solidFill>
              <a:srgbClr val="9B8E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68062" cy="55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06555" y="-65436"/>
            <a:ext cx="5362891" cy="4114800"/>
          </a:xfrm>
          <a:custGeom>
            <a:avLst/>
            <a:gdLst/>
            <a:ahLst/>
            <a:cxnLst/>
            <a:rect r="r" b="b" t="t" l="l"/>
            <a:pathLst>
              <a:path h="4114800" w="5362891">
                <a:moveTo>
                  <a:pt x="0" y="0"/>
                </a:moveTo>
                <a:lnTo>
                  <a:pt x="5362890" y="0"/>
                </a:lnTo>
                <a:lnTo>
                  <a:pt x="5362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13" y="6950014"/>
            <a:ext cx="2729345" cy="3032605"/>
          </a:xfrm>
          <a:custGeom>
            <a:avLst/>
            <a:gdLst/>
            <a:ahLst/>
            <a:cxnLst/>
            <a:rect r="r" b="b" t="t" l="l"/>
            <a:pathLst>
              <a:path h="3032605" w="2729345">
                <a:moveTo>
                  <a:pt x="0" y="0"/>
                </a:moveTo>
                <a:lnTo>
                  <a:pt x="2729345" y="0"/>
                </a:lnTo>
                <a:lnTo>
                  <a:pt x="2729345" y="3032606"/>
                </a:lnTo>
                <a:lnTo>
                  <a:pt x="0" y="303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67240" y="0"/>
            <a:ext cx="3729790" cy="4416535"/>
          </a:xfrm>
          <a:custGeom>
            <a:avLst/>
            <a:gdLst/>
            <a:ahLst/>
            <a:cxnLst/>
            <a:rect r="r" b="b" t="t" l="l"/>
            <a:pathLst>
              <a:path h="4416535" w="3729790">
                <a:moveTo>
                  <a:pt x="0" y="0"/>
                </a:moveTo>
                <a:lnTo>
                  <a:pt x="3729790" y="0"/>
                </a:lnTo>
                <a:lnTo>
                  <a:pt x="3729790" y="4416535"/>
                </a:lnTo>
                <a:lnTo>
                  <a:pt x="0" y="441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47333" y="155994"/>
            <a:ext cx="3572275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Цель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981" y="3916014"/>
            <a:ext cx="1712003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Разработка подсистемы 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«Планета 35. Инвентаризация»​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 / 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708498"/>
          </a:xfrm>
          <a:custGeom>
            <a:avLst/>
            <a:gdLst/>
            <a:ahLst/>
            <a:cxnLst/>
            <a:rect r="r" b="b" t="t" l="l"/>
            <a:pathLst>
              <a:path h="12708498" w="18288000">
                <a:moveTo>
                  <a:pt x="0" y="0"/>
                </a:moveTo>
                <a:lnTo>
                  <a:pt x="18288000" y="0"/>
                </a:lnTo>
                <a:lnTo>
                  <a:pt x="18288000" y="12708498"/>
                </a:lnTo>
                <a:lnTo>
                  <a:pt x="0" y="12708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6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00292" y="7483790"/>
            <a:ext cx="7315200" cy="4056611"/>
          </a:xfrm>
          <a:custGeom>
            <a:avLst/>
            <a:gdLst/>
            <a:ahLst/>
            <a:cxnLst/>
            <a:rect r="r" b="b" t="t" l="l"/>
            <a:pathLst>
              <a:path h="4056611" w="7315200">
                <a:moveTo>
                  <a:pt x="0" y="0"/>
                </a:moveTo>
                <a:lnTo>
                  <a:pt x="7315200" y="0"/>
                </a:lnTo>
                <a:lnTo>
                  <a:pt x="7315200" y="4056610"/>
                </a:lnTo>
                <a:lnTo>
                  <a:pt x="0" y="4056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8450" y="7200900"/>
            <a:ext cx="5362891" cy="4114800"/>
          </a:xfrm>
          <a:custGeom>
            <a:avLst/>
            <a:gdLst/>
            <a:ahLst/>
            <a:cxnLst/>
            <a:rect r="r" b="b" t="t" l="l"/>
            <a:pathLst>
              <a:path h="4114800" w="5362891">
                <a:moveTo>
                  <a:pt x="0" y="0"/>
                </a:moveTo>
                <a:lnTo>
                  <a:pt x="5362891" y="0"/>
                </a:lnTo>
                <a:lnTo>
                  <a:pt x="5362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814908" y="2947826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7"/>
                </a:lnTo>
                <a:lnTo>
                  <a:pt x="2120784" y="932387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14908" y="4041511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7"/>
                </a:lnTo>
                <a:lnTo>
                  <a:pt x="2120784" y="932387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814908" y="7321811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7"/>
                </a:lnTo>
                <a:lnTo>
                  <a:pt x="2120784" y="932387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814908" y="6227500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6"/>
                </a:lnTo>
                <a:lnTo>
                  <a:pt x="2120784" y="932386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814908" y="5135196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6"/>
                </a:lnTo>
                <a:lnTo>
                  <a:pt x="2120784" y="932386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310867">
            <a:off x="12145805" y="-988273"/>
            <a:ext cx="3469986" cy="3819374"/>
          </a:xfrm>
          <a:custGeom>
            <a:avLst/>
            <a:gdLst/>
            <a:ahLst/>
            <a:cxnLst/>
            <a:rect r="r" b="b" t="t" l="l"/>
            <a:pathLst>
              <a:path h="3819374" w="3469986">
                <a:moveTo>
                  <a:pt x="0" y="0"/>
                </a:moveTo>
                <a:lnTo>
                  <a:pt x="3469986" y="0"/>
                </a:lnTo>
                <a:lnTo>
                  <a:pt x="3469986" y="3819374"/>
                </a:lnTo>
                <a:lnTo>
                  <a:pt x="0" y="38193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95518" y="536520"/>
            <a:ext cx="4256727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Задачи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2249" y="3116525"/>
            <a:ext cx="11036201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Проанализирова</a:t>
            </a: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ть требования пользователей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2530" y="4209361"/>
            <a:ext cx="9962704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Спроектирова</a:t>
            </a: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ть архитектуру приложения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2530" y="5302621"/>
            <a:ext cx="12134106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Разработа</a:t>
            </a: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ть интерфейс и функциональные модули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42530" y="6395457"/>
            <a:ext cx="8827305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Реализова</a:t>
            </a: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ть механизм авторизации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2530" y="7489237"/>
            <a:ext cx="6275566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Выполни</a:t>
            </a: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ть тестирование 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-1556910">
            <a:off x="2738327" y="-988273"/>
            <a:ext cx="3469986" cy="3819374"/>
          </a:xfrm>
          <a:custGeom>
            <a:avLst/>
            <a:gdLst/>
            <a:ahLst/>
            <a:cxnLst/>
            <a:rect r="r" b="b" t="t" l="l"/>
            <a:pathLst>
              <a:path h="3819374" w="3469986">
                <a:moveTo>
                  <a:pt x="3469986" y="0"/>
                </a:moveTo>
                <a:lnTo>
                  <a:pt x="0" y="0"/>
                </a:lnTo>
                <a:lnTo>
                  <a:pt x="0" y="3819374"/>
                </a:lnTo>
                <a:lnTo>
                  <a:pt x="3469986" y="3819374"/>
                </a:lnTo>
                <a:lnTo>
                  <a:pt x="3469986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 / 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42249" y="8572547"/>
            <a:ext cx="6907857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подготовить документацию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814908" y="8416123"/>
            <a:ext cx="2120784" cy="932387"/>
          </a:xfrm>
          <a:custGeom>
            <a:avLst/>
            <a:gdLst/>
            <a:ahLst/>
            <a:cxnLst/>
            <a:rect r="r" b="b" t="t" l="l"/>
            <a:pathLst>
              <a:path h="932387" w="2120784">
                <a:moveTo>
                  <a:pt x="2120784" y="0"/>
                </a:moveTo>
                <a:lnTo>
                  <a:pt x="0" y="0"/>
                </a:lnTo>
                <a:lnTo>
                  <a:pt x="0" y="932386"/>
                </a:lnTo>
                <a:lnTo>
                  <a:pt x="2120784" y="932386"/>
                </a:lnTo>
                <a:lnTo>
                  <a:pt x="212078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313" y="0"/>
            <a:ext cx="18294313" cy="10287000"/>
          </a:xfrm>
          <a:custGeom>
            <a:avLst/>
            <a:gdLst/>
            <a:ahLst/>
            <a:cxnLst/>
            <a:rect r="r" b="b" t="t" l="l"/>
            <a:pathLst>
              <a:path h="10287000" w="18294313">
                <a:moveTo>
                  <a:pt x="18294313" y="0"/>
                </a:moveTo>
                <a:lnTo>
                  <a:pt x="0" y="0"/>
                </a:lnTo>
                <a:lnTo>
                  <a:pt x="0" y="10287000"/>
                </a:lnTo>
                <a:lnTo>
                  <a:pt x="18294313" y="10287000"/>
                </a:lnTo>
                <a:lnTo>
                  <a:pt x="18294313" y="0"/>
                </a:lnTo>
                <a:close/>
              </a:path>
            </a:pathLst>
          </a:custGeom>
          <a:blipFill>
            <a:blip r:embed="rId2"/>
            <a:stretch>
              <a:fillRect l="-6230" t="0" r="-62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937267">
            <a:off x="-2712874" y="-1543068"/>
            <a:ext cx="6000986" cy="4722906"/>
          </a:xfrm>
          <a:custGeom>
            <a:avLst/>
            <a:gdLst/>
            <a:ahLst/>
            <a:cxnLst/>
            <a:rect r="r" b="b" t="t" l="l"/>
            <a:pathLst>
              <a:path h="4722906" w="6000986">
                <a:moveTo>
                  <a:pt x="0" y="0"/>
                </a:moveTo>
                <a:lnTo>
                  <a:pt x="6000987" y="0"/>
                </a:lnTo>
                <a:lnTo>
                  <a:pt x="6000987" y="4722906"/>
                </a:lnTo>
                <a:lnTo>
                  <a:pt x="0" y="4722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20120" y="9258300"/>
            <a:ext cx="19928241" cy="1013726"/>
            <a:chOff x="0" y="0"/>
            <a:chExt cx="5248590" cy="2669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8590" cy="266990"/>
            </a:xfrm>
            <a:custGeom>
              <a:avLst/>
              <a:gdLst/>
              <a:ahLst/>
              <a:cxnLst/>
              <a:rect r="r" b="b" t="t" l="l"/>
              <a:pathLst>
                <a:path h="266990" w="5248590">
                  <a:moveTo>
                    <a:pt x="0" y="0"/>
                  </a:moveTo>
                  <a:lnTo>
                    <a:pt x="5248590" y="0"/>
                  </a:lnTo>
                  <a:lnTo>
                    <a:pt x="5248590" y="266990"/>
                  </a:lnTo>
                  <a:lnTo>
                    <a:pt x="0" y="2669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248590" cy="324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6058973" y="0"/>
            <a:ext cx="2229027" cy="2476697"/>
          </a:xfrm>
          <a:custGeom>
            <a:avLst/>
            <a:gdLst/>
            <a:ahLst/>
            <a:cxnLst/>
            <a:rect r="r" b="b" t="t" l="l"/>
            <a:pathLst>
              <a:path h="2476697" w="2229027">
                <a:moveTo>
                  <a:pt x="2229027" y="0"/>
                </a:moveTo>
                <a:lnTo>
                  <a:pt x="0" y="0"/>
                </a:lnTo>
                <a:lnTo>
                  <a:pt x="0" y="2476697"/>
                </a:lnTo>
                <a:lnTo>
                  <a:pt x="2229027" y="2476697"/>
                </a:lnTo>
                <a:lnTo>
                  <a:pt x="22290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52412">
            <a:off x="-3550125" y="8898020"/>
            <a:ext cx="6939751" cy="4114800"/>
          </a:xfrm>
          <a:custGeom>
            <a:avLst/>
            <a:gdLst/>
            <a:ahLst/>
            <a:cxnLst/>
            <a:rect r="r" b="b" t="t" l="l"/>
            <a:pathLst>
              <a:path h="4114800" w="6939751">
                <a:moveTo>
                  <a:pt x="0" y="0"/>
                </a:moveTo>
                <a:lnTo>
                  <a:pt x="6939751" y="0"/>
                </a:lnTo>
                <a:lnTo>
                  <a:pt x="6939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91480" y="7966309"/>
            <a:ext cx="2396520" cy="2305017"/>
          </a:xfrm>
          <a:custGeom>
            <a:avLst/>
            <a:gdLst/>
            <a:ahLst/>
            <a:cxnLst/>
            <a:rect r="r" b="b" t="t" l="l"/>
            <a:pathLst>
              <a:path h="2305017" w="2396520">
                <a:moveTo>
                  <a:pt x="0" y="0"/>
                </a:moveTo>
                <a:lnTo>
                  <a:pt x="2396520" y="0"/>
                </a:lnTo>
                <a:lnTo>
                  <a:pt x="2396520" y="2305017"/>
                </a:lnTo>
                <a:lnTo>
                  <a:pt x="0" y="23050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67434" y="7260213"/>
            <a:ext cx="5888088" cy="598921"/>
            <a:chOff x="0" y="0"/>
            <a:chExt cx="1550772" cy="1577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0772" cy="157741"/>
            </a:xfrm>
            <a:custGeom>
              <a:avLst/>
              <a:gdLst/>
              <a:ahLst/>
              <a:cxnLst/>
              <a:rect r="r" b="b" t="t" l="l"/>
              <a:pathLst>
                <a:path h="157741" w="1550772">
                  <a:moveTo>
                    <a:pt x="22352" y="0"/>
                  </a:moveTo>
                  <a:lnTo>
                    <a:pt x="1528420" y="0"/>
                  </a:lnTo>
                  <a:cubicBezTo>
                    <a:pt x="1540765" y="0"/>
                    <a:pt x="1550772" y="10007"/>
                    <a:pt x="1550772" y="22352"/>
                  </a:cubicBezTo>
                  <a:lnTo>
                    <a:pt x="1550772" y="135388"/>
                  </a:lnTo>
                  <a:cubicBezTo>
                    <a:pt x="1550772" y="147733"/>
                    <a:pt x="1540765" y="157741"/>
                    <a:pt x="1528420" y="157741"/>
                  </a:cubicBezTo>
                  <a:lnTo>
                    <a:pt x="22352" y="157741"/>
                  </a:lnTo>
                  <a:cubicBezTo>
                    <a:pt x="10007" y="157741"/>
                    <a:pt x="0" y="147733"/>
                    <a:pt x="0" y="135388"/>
                  </a:cubicBezTo>
                  <a:lnTo>
                    <a:pt x="0" y="22352"/>
                  </a:lnTo>
                  <a:cubicBezTo>
                    <a:pt x="0" y="10007"/>
                    <a:pt x="10007" y="0"/>
                    <a:pt x="22352" y="0"/>
                  </a:cubicBezTo>
                  <a:close/>
                </a:path>
              </a:pathLst>
            </a:custGeom>
            <a:solidFill>
              <a:srgbClr val="9B8E7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550772" cy="214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6530" y="6068200"/>
            <a:ext cx="4359732" cy="1488908"/>
            <a:chOff x="0" y="0"/>
            <a:chExt cx="1148242" cy="392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8242" cy="392141"/>
            </a:xfrm>
            <a:custGeom>
              <a:avLst/>
              <a:gdLst/>
              <a:ahLst/>
              <a:cxnLst/>
              <a:rect r="r" b="b" t="t" l="l"/>
              <a:pathLst>
                <a:path h="392141" w="1148242">
                  <a:moveTo>
                    <a:pt x="30188" y="0"/>
                  </a:moveTo>
                  <a:lnTo>
                    <a:pt x="1118054" y="0"/>
                  </a:lnTo>
                  <a:cubicBezTo>
                    <a:pt x="1134726" y="0"/>
                    <a:pt x="1148242" y="13516"/>
                    <a:pt x="1148242" y="30188"/>
                  </a:cubicBezTo>
                  <a:lnTo>
                    <a:pt x="1148242" y="361952"/>
                  </a:lnTo>
                  <a:cubicBezTo>
                    <a:pt x="1148242" y="378625"/>
                    <a:pt x="1134726" y="392141"/>
                    <a:pt x="1118054" y="392141"/>
                  </a:cubicBezTo>
                  <a:lnTo>
                    <a:pt x="30188" y="392141"/>
                  </a:lnTo>
                  <a:cubicBezTo>
                    <a:pt x="13516" y="392141"/>
                    <a:pt x="0" y="378625"/>
                    <a:pt x="0" y="361952"/>
                  </a:cubicBezTo>
                  <a:lnTo>
                    <a:pt x="0" y="30188"/>
                  </a:lnTo>
                  <a:cubicBezTo>
                    <a:pt x="0" y="13516"/>
                    <a:pt x="13516" y="0"/>
                    <a:pt x="30188" y="0"/>
                  </a:cubicBezTo>
                  <a:close/>
                </a:path>
              </a:pathLst>
            </a:custGeom>
            <a:solidFill>
              <a:srgbClr val="9B8E7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48242" cy="449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91733" y="5143500"/>
            <a:ext cx="4359732" cy="1344748"/>
            <a:chOff x="0" y="0"/>
            <a:chExt cx="1148242" cy="3541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8242" cy="354172"/>
            </a:xfrm>
            <a:custGeom>
              <a:avLst/>
              <a:gdLst/>
              <a:ahLst/>
              <a:cxnLst/>
              <a:rect r="r" b="b" t="t" l="l"/>
              <a:pathLst>
                <a:path h="354172" w="1148242">
                  <a:moveTo>
                    <a:pt x="30188" y="0"/>
                  </a:moveTo>
                  <a:lnTo>
                    <a:pt x="1118054" y="0"/>
                  </a:lnTo>
                  <a:cubicBezTo>
                    <a:pt x="1134726" y="0"/>
                    <a:pt x="1148242" y="13516"/>
                    <a:pt x="1148242" y="30188"/>
                  </a:cubicBezTo>
                  <a:lnTo>
                    <a:pt x="1148242" y="323984"/>
                  </a:lnTo>
                  <a:cubicBezTo>
                    <a:pt x="1148242" y="340656"/>
                    <a:pt x="1134726" y="354172"/>
                    <a:pt x="1118054" y="354172"/>
                  </a:cubicBezTo>
                  <a:lnTo>
                    <a:pt x="30188" y="354172"/>
                  </a:lnTo>
                  <a:cubicBezTo>
                    <a:pt x="13516" y="354172"/>
                    <a:pt x="0" y="340656"/>
                    <a:pt x="0" y="323984"/>
                  </a:cubicBezTo>
                  <a:lnTo>
                    <a:pt x="0" y="30188"/>
                  </a:lnTo>
                  <a:cubicBezTo>
                    <a:pt x="0" y="13516"/>
                    <a:pt x="13516" y="0"/>
                    <a:pt x="30188" y="0"/>
                  </a:cubicBezTo>
                  <a:close/>
                </a:path>
              </a:pathLst>
            </a:custGeom>
            <a:solidFill>
              <a:srgbClr val="473A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48242" cy="41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23995" y="1376905"/>
            <a:ext cx="4229737" cy="3744745"/>
          </a:xfrm>
          <a:custGeom>
            <a:avLst/>
            <a:gdLst/>
            <a:ahLst/>
            <a:cxnLst/>
            <a:rect r="r" b="b" t="t" l="l"/>
            <a:pathLst>
              <a:path h="3744745" w="4229737">
                <a:moveTo>
                  <a:pt x="0" y="0"/>
                </a:moveTo>
                <a:lnTo>
                  <a:pt x="4229737" y="0"/>
                </a:lnTo>
                <a:lnTo>
                  <a:pt x="4229737" y="3744745"/>
                </a:lnTo>
                <a:lnTo>
                  <a:pt x="0" y="3744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693" r="0" b="-825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444942" y="1028700"/>
            <a:ext cx="4453314" cy="4453314"/>
          </a:xfrm>
          <a:custGeom>
            <a:avLst/>
            <a:gdLst/>
            <a:ahLst/>
            <a:cxnLst/>
            <a:rect r="r" b="b" t="t" l="l"/>
            <a:pathLst>
              <a:path h="4453314" w="4453314">
                <a:moveTo>
                  <a:pt x="0" y="0"/>
                </a:moveTo>
                <a:lnTo>
                  <a:pt x="4453313" y="0"/>
                </a:lnTo>
                <a:lnTo>
                  <a:pt x="4453313" y="4453314"/>
                </a:lnTo>
                <a:lnTo>
                  <a:pt x="0" y="44533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226991" y="1238349"/>
            <a:ext cx="3368974" cy="3368974"/>
          </a:xfrm>
          <a:custGeom>
            <a:avLst/>
            <a:gdLst/>
            <a:ahLst/>
            <a:cxnLst/>
            <a:rect r="r" b="b" t="t" l="l"/>
            <a:pathLst>
              <a:path h="3368974" w="3368974">
                <a:moveTo>
                  <a:pt x="0" y="0"/>
                </a:moveTo>
                <a:lnTo>
                  <a:pt x="3368974" y="0"/>
                </a:lnTo>
                <a:lnTo>
                  <a:pt x="3368974" y="3368973"/>
                </a:lnTo>
                <a:lnTo>
                  <a:pt x="0" y="3368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967434" y="5143500"/>
            <a:ext cx="5888088" cy="1923149"/>
            <a:chOff x="0" y="0"/>
            <a:chExt cx="1550772" cy="5065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0772" cy="506508"/>
            </a:xfrm>
            <a:custGeom>
              <a:avLst/>
              <a:gdLst/>
              <a:ahLst/>
              <a:cxnLst/>
              <a:rect r="r" b="b" t="t" l="l"/>
              <a:pathLst>
                <a:path h="506508" w="1550772">
                  <a:moveTo>
                    <a:pt x="22352" y="0"/>
                  </a:moveTo>
                  <a:lnTo>
                    <a:pt x="1528420" y="0"/>
                  </a:lnTo>
                  <a:cubicBezTo>
                    <a:pt x="1540765" y="0"/>
                    <a:pt x="1550772" y="10007"/>
                    <a:pt x="1550772" y="22352"/>
                  </a:cubicBezTo>
                  <a:lnTo>
                    <a:pt x="1550772" y="484156"/>
                  </a:lnTo>
                  <a:cubicBezTo>
                    <a:pt x="1550772" y="496501"/>
                    <a:pt x="1540765" y="506508"/>
                    <a:pt x="1528420" y="506508"/>
                  </a:cubicBezTo>
                  <a:lnTo>
                    <a:pt x="22352" y="506508"/>
                  </a:lnTo>
                  <a:cubicBezTo>
                    <a:pt x="10007" y="506508"/>
                    <a:pt x="0" y="496501"/>
                    <a:pt x="0" y="484156"/>
                  </a:cubicBezTo>
                  <a:lnTo>
                    <a:pt x="0" y="22352"/>
                  </a:lnTo>
                  <a:cubicBezTo>
                    <a:pt x="0" y="10007"/>
                    <a:pt x="10007" y="0"/>
                    <a:pt x="22352" y="0"/>
                  </a:cubicBezTo>
                  <a:close/>
                </a:path>
              </a:pathLst>
            </a:custGeom>
            <a:solidFill>
              <a:srgbClr val="473A2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550772" cy="563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8998" y="5143500"/>
            <a:ext cx="4359732" cy="730733"/>
            <a:chOff x="0" y="0"/>
            <a:chExt cx="1148242" cy="1924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8242" cy="192456"/>
            </a:xfrm>
            <a:custGeom>
              <a:avLst/>
              <a:gdLst/>
              <a:ahLst/>
              <a:cxnLst/>
              <a:rect r="r" b="b" t="t" l="l"/>
              <a:pathLst>
                <a:path h="192456" w="1148242">
                  <a:moveTo>
                    <a:pt x="30188" y="0"/>
                  </a:moveTo>
                  <a:lnTo>
                    <a:pt x="1118054" y="0"/>
                  </a:lnTo>
                  <a:cubicBezTo>
                    <a:pt x="1134726" y="0"/>
                    <a:pt x="1148242" y="13516"/>
                    <a:pt x="1148242" y="30188"/>
                  </a:cubicBezTo>
                  <a:lnTo>
                    <a:pt x="1148242" y="162268"/>
                  </a:lnTo>
                  <a:cubicBezTo>
                    <a:pt x="1148242" y="178941"/>
                    <a:pt x="1134726" y="192456"/>
                    <a:pt x="1118054" y="192456"/>
                  </a:cubicBezTo>
                  <a:lnTo>
                    <a:pt x="30188" y="192456"/>
                  </a:lnTo>
                  <a:cubicBezTo>
                    <a:pt x="13516" y="192456"/>
                    <a:pt x="0" y="178941"/>
                    <a:pt x="0" y="162268"/>
                  </a:cubicBezTo>
                  <a:lnTo>
                    <a:pt x="0" y="30188"/>
                  </a:lnTo>
                  <a:cubicBezTo>
                    <a:pt x="0" y="13516"/>
                    <a:pt x="13516" y="0"/>
                    <a:pt x="30188" y="0"/>
                  </a:cubicBezTo>
                  <a:close/>
                </a:path>
              </a:pathLst>
            </a:custGeom>
            <a:solidFill>
              <a:srgbClr val="473A2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48242" cy="249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91733" y="6707323"/>
            <a:ext cx="4359732" cy="2303623"/>
            <a:chOff x="0" y="0"/>
            <a:chExt cx="1148242" cy="6067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8242" cy="606716"/>
            </a:xfrm>
            <a:custGeom>
              <a:avLst/>
              <a:gdLst/>
              <a:ahLst/>
              <a:cxnLst/>
              <a:rect r="r" b="b" t="t" l="l"/>
              <a:pathLst>
                <a:path h="606716" w="1148242">
                  <a:moveTo>
                    <a:pt x="30188" y="0"/>
                  </a:moveTo>
                  <a:lnTo>
                    <a:pt x="1118054" y="0"/>
                  </a:lnTo>
                  <a:cubicBezTo>
                    <a:pt x="1134726" y="0"/>
                    <a:pt x="1148242" y="13516"/>
                    <a:pt x="1148242" y="30188"/>
                  </a:cubicBezTo>
                  <a:lnTo>
                    <a:pt x="1148242" y="576527"/>
                  </a:lnTo>
                  <a:cubicBezTo>
                    <a:pt x="1148242" y="593200"/>
                    <a:pt x="1134726" y="606716"/>
                    <a:pt x="1118054" y="606716"/>
                  </a:cubicBezTo>
                  <a:lnTo>
                    <a:pt x="30188" y="606716"/>
                  </a:lnTo>
                  <a:cubicBezTo>
                    <a:pt x="13516" y="606716"/>
                    <a:pt x="0" y="593200"/>
                    <a:pt x="0" y="576527"/>
                  </a:cubicBezTo>
                  <a:lnTo>
                    <a:pt x="0" y="30188"/>
                  </a:lnTo>
                  <a:cubicBezTo>
                    <a:pt x="0" y="13516"/>
                    <a:pt x="13516" y="0"/>
                    <a:pt x="30188" y="0"/>
                  </a:cubicBezTo>
                  <a:close/>
                </a:path>
              </a:pathLst>
            </a:custGeom>
            <a:solidFill>
              <a:srgbClr val="9B8E7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48242" cy="66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938864" y="141704"/>
            <a:ext cx="11972614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9"/>
              </a:lnSpc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Средства разработки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91733" y="5246643"/>
            <a:ext cx="435973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Среда разработки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67434" y="5193117"/>
            <a:ext cx="588808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Проектирование графического интерфейса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9795" y="6186427"/>
            <a:ext cx="3738137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СУБД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SQL Server 2022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0720" y="5201573"/>
            <a:ext cx="3376287" cy="54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0"/>
              </a:lnSpc>
              <a:spcBef>
                <a:spcPct val="0"/>
              </a:spcBef>
            </a:pPr>
            <a:r>
              <a:rPr lang="en-US" sz="3178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База данных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46116" y="6745979"/>
            <a:ext cx="4050965" cy="161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IDE: VS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Библиотеки: PDFsharp, BCrypt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85995" y="7328273"/>
            <a:ext cx="4050965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figma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 / 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1220271"/>
            <a:ext cx="18288000" cy="9066729"/>
          </a:xfrm>
          <a:custGeom>
            <a:avLst/>
            <a:gdLst/>
            <a:ahLst/>
            <a:cxnLst/>
            <a:rect r="r" b="b" t="t" l="l"/>
            <a:pathLst>
              <a:path h="9066729" w="18288000">
                <a:moveTo>
                  <a:pt x="18288000" y="0"/>
                </a:moveTo>
                <a:lnTo>
                  <a:pt x="0" y="0"/>
                </a:lnTo>
                <a:lnTo>
                  <a:pt x="0" y="9066729"/>
                </a:lnTo>
                <a:lnTo>
                  <a:pt x="18288000" y="9066729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5047" t="0" r="-32316" b="-86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20120" y="1413302"/>
            <a:ext cx="19928241" cy="8858724"/>
            <a:chOff x="0" y="0"/>
            <a:chExt cx="5248590" cy="23331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590" cy="2333162"/>
            </a:xfrm>
            <a:custGeom>
              <a:avLst/>
              <a:gdLst/>
              <a:ahLst/>
              <a:cxnLst/>
              <a:rect r="r" b="b" t="t" l="l"/>
              <a:pathLst>
                <a:path h="2333162" w="5248590">
                  <a:moveTo>
                    <a:pt x="0" y="0"/>
                  </a:moveTo>
                  <a:lnTo>
                    <a:pt x="5248590" y="0"/>
                  </a:lnTo>
                  <a:lnTo>
                    <a:pt x="5248590" y="2333162"/>
                  </a:lnTo>
                  <a:lnTo>
                    <a:pt x="0" y="233316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248590" cy="2390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608371" y="1413302"/>
            <a:ext cx="4250006" cy="1321366"/>
          </a:xfrm>
          <a:custGeom>
            <a:avLst/>
            <a:gdLst/>
            <a:ahLst/>
            <a:cxnLst/>
            <a:rect r="r" b="b" t="t" l="l"/>
            <a:pathLst>
              <a:path h="1321366" w="4250006">
                <a:moveTo>
                  <a:pt x="0" y="0"/>
                </a:moveTo>
                <a:lnTo>
                  <a:pt x="4250006" y="0"/>
                </a:lnTo>
                <a:lnTo>
                  <a:pt x="4250006" y="1321366"/>
                </a:lnTo>
                <a:lnTo>
                  <a:pt x="0" y="132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03258" y="1462782"/>
            <a:ext cx="6995840" cy="8958660"/>
          </a:xfrm>
          <a:custGeom>
            <a:avLst/>
            <a:gdLst/>
            <a:ahLst/>
            <a:cxnLst/>
            <a:rect r="r" b="b" t="t" l="l"/>
            <a:pathLst>
              <a:path h="8958660" w="6995840">
                <a:moveTo>
                  <a:pt x="0" y="0"/>
                </a:moveTo>
                <a:lnTo>
                  <a:pt x="6995840" y="0"/>
                </a:lnTo>
                <a:lnTo>
                  <a:pt x="6995840" y="8958660"/>
                </a:lnTo>
                <a:lnTo>
                  <a:pt x="0" y="8958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16" t="-6503" r="-1464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02280" y="352852"/>
            <a:ext cx="7690935" cy="8229600"/>
          </a:xfrm>
          <a:custGeom>
            <a:avLst/>
            <a:gdLst/>
            <a:ahLst/>
            <a:cxnLst/>
            <a:rect r="r" b="b" t="t" l="l"/>
            <a:pathLst>
              <a:path h="8229600" w="7690935">
                <a:moveTo>
                  <a:pt x="0" y="0"/>
                </a:moveTo>
                <a:lnTo>
                  <a:pt x="7690935" y="0"/>
                </a:lnTo>
                <a:lnTo>
                  <a:pt x="76909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669171" y="1827312"/>
            <a:ext cx="13081734" cy="8229600"/>
          </a:xfrm>
          <a:custGeom>
            <a:avLst/>
            <a:gdLst/>
            <a:ahLst/>
            <a:cxnLst/>
            <a:rect r="r" b="b" t="t" l="l"/>
            <a:pathLst>
              <a:path h="8229600" w="13081734">
                <a:moveTo>
                  <a:pt x="0" y="0"/>
                </a:moveTo>
                <a:lnTo>
                  <a:pt x="13081734" y="0"/>
                </a:lnTo>
                <a:lnTo>
                  <a:pt x="13081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31689" y="219502"/>
            <a:ext cx="146246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Архитектура системы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 / 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7399" y="9726370"/>
            <a:ext cx="19242798" cy="1259218"/>
            <a:chOff x="0" y="0"/>
            <a:chExt cx="5068062" cy="331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8062" cy="331646"/>
            </a:xfrm>
            <a:custGeom>
              <a:avLst/>
              <a:gdLst/>
              <a:ahLst/>
              <a:cxnLst/>
              <a:rect r="r" b="b" t="t" l="l"/>
              <a:pathLst>
                <a:path h="331646" w="5068062">
                  <a:moveTo>
                    <a:pt x="0" y="0"/>
                  </a:moveTo>
                  <a:lnTo>
                    <a:pt x="5068062" y="0"/>
                  </a:lnTo>
                  <a:lnTo>
                    <a:pt x="5068062" y="331646"/>
                  </a:lnTo>
                  <a:lnTo>
                    <a:pt x="0" y="33164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68062" cy="388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31503" y="-936527"/>
            <a:ext cx="5252276" cy="3930454"/>
          </a:xfrm>
          <a:custGeom>
            <a:avLst/>
            <a:gdLst/>
            <a:ahLst/>
            <a:cxnLst/>
            <a:rect r="r" b="b" t="t" l="l"/>
            <a:pathLst>
              <a:path h="3930454" w="5252276">
                <a:moveTo>
                  <a:pt x="0" y="0"/>
                </a:moveTo>
                <a:lnTo>
                  <a:pt x="5252276" y="0"/>
                </a:lnTo>
                <a:lnTo>
                  <a:pt x="5252276" y="3930454"/>
                </a:lnTo>
                <a:lnTo>
                  <a:pt x="0" y="3930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07581">
            <a:off x="2240301" y="852124"/>
            <a:ext cx="3873708" cy="4681219"/>
          </a:xfrm>
          <a:custGeom>
            <a:avLst/>
            <a:gdLst/>
            <a:ahLst/>
            <a:cxnLst/>
            <a:rect r="r" b="b" t="t" l="l"/>
            <a:pathLst>
              <a:path h="4681219" w="3873708">
                <a:moveTo>
                  <a:pt x="0" y="0"/>
                </a:moveTo>
                <a:lnTo>
                  <a:pt x="3873708" y="0"/>
                </a:lnTo>
                <a:lnTo>
                  <a:pt x="3873708" y="4681218"/>
                </a:lnTo>
                <a:lnTo>
                  <a:pt x="0" y="468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933324">
            <a:off x="10369455" y="646370"/>
            <a:ext cx="5015489" cy="4946526"/>
          </a:xfrm>
          <a:custGeom>
            <a:avLst/>
            <a:gdLst/>
            <a:ahLst/>
            <a:cxnLst/>
            <a:rect r="r" b="b" t="t" l="l"/>
            <a:pathLst>
              <a:path h="4946526" w="5015489">
                <a:moveTo>
                  <a:pt x="0" y="0"/>
                </a:moveTo>
                <a:lnTo>
                  <a:pt x="5015489" y="0"/>
                </a:lnTo>
                <a:lnTo>
                  <a:pt x="5015489" y="4946526"/>
                </a:lnTo>
                <a:lnTo>
                  <a:pt x="0" y="494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01562">
            <a:off x="2198218" y="3868584"/>
            <a:ext cx="3844619" cy="3878556"/>
          </a:xfrm>
          <a:custGeom>
            <a:avLst/>
            <a:gdLst/>
            <a:ahLst/>
            <a:cxnLst/>
            <a:rect r="r" b="b" t="t" l="l"/>
            <a:pathLst>
              <a:path h="3878556" w="3844619">
                <a:moveTo>
                  <a:pt x="0" y="0"/>
                </a:moveTo>
                <a:lnTo>
                  <a:pt x="3844619" y="0"/>
                </a:lnTo>
                <a:lnTo>
                  <a:pt x="3844619" y="3878556"/>
                </a:lnTo>
                <a:lnTo>
                  <a:pt x="0" y="3878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52130">
            <a:off x="9978924" y="5952720"/>
            <a:ext cx="6272487" cy="3818376"/>
          </a:xfrm>
          <a:custGeom>
            <a:avLst/>
            <a:gdLst/>
            <a:ahLst/>
            <a:cxnLst/>
            <a:rect r="r" b="b" t="t" l="l"/>
            <a:pathLst>
              <a:path h="3818376" w="6272487">
                <a:moveTo>
                  <a:pt x="0" y="0"/>
                </a:moveTo>
                <a:lnTo>
                  <a:pt x="6272487" y="0"/>
                </a:lnTo>
                <a:lnTo>
                  <a:pt x="6272487" y="3818376"/>
                </a:lnTo>
                <a:lnTo>
                  <a:pt x="0" y="3818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32453">
            <a:off x="10668943" y="3512710"/>
            <a:ext cx="4879830" cy="4879830"/>
          </a:xfrm>
          <a:custGeom>
            <a:avLst/>
            <a:gdLst/>
            <a:ahLst/>
            <a:cxnLst/>
            <a:rect r="r" b="b" t="t" l="l"/>
            <a:pathLst>
              <a:path h="4879830" w="4879830">
                <a:moveTo>
                  <a:pt x="0" y="0"/>
                </a:moveTo>
                <a:lnTo>
                  <a:pt x="4879830" y="0"/>
                </a:lnTo>
                <a:lnTo>
                  <a:pt x="4879830" y="4879830"/>
                </a:lnTo>
                <a:lnTo>
                  <a:pt x="0" y="4879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176967">
            <a:off x="2074087" y="5066058"/>
            <a:ext cx="4473360" cy="5591700"/>
          </a:xfrm>
          <a:custGeom>
            <a:avLst/>
            <a:gdLst/>
            <a:ahLst/>
            <a:cxnLst/>
            <a:rect r="r" b="b" t="t" l="l"/>
            <a:pathLst>
              <a:path h="5591700" w="4473360">
                <a:moveTo>
                  <a:pt x="0" y="0"/>
                </a:moveTo>
                <a:lnTo>
                  <a:pt x="4473361" y="0"/>
                </a:lnTo>
                <a:lnTo>
                  <a:pt x="4473361" y="5591700"/>
                </a:lnTo>
                <a:lnTo>
                  <a:pt x="0" y="5591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88729">
            <a:off x="-3880541" y="8606843"/>
            <a:ext cx="6939751" cy="4114800"/>
          </a:xfrm>
          <a:custGeom>
            <a:avLst/>
            <a:gdLst/>
            <a:ahLst/>
            <a:cxnLst/>
            <a:rect r="r" b="b" t="t" l="l"/>
            <a:pathLst>
              <a:path h="4114800" w="6939751">
                <a:moveTo>
                  <a:pt x="0" y="0"/>
                </a:moveTo>
                <a:lnTo>
                  <a:pt x="6939751" y="0"/>
                </a:lnTo>
                <a:lnTo>
                  <a:pt x="6939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58753" y="1021453"/>
            <a:ext cx="5362891" cy="4114800"/>
          </a:xfrm>
          <a:custGeom>
            <a:avLst/>
            <a:gdLst/>
            <a:ahLst/>
            <a:cxnLst/>
            <a:rect r="r" b="b" t="t" l="l"/>
            <a:pathLst>
              <a:path h="4114800" w="5362891">
                <a:moveTo>
                  <a:pt x="0" y="0"/>
                </a:moveTo>
                <a:lnTo>
                  <a:pt x="5362891" y="0"/>
                </a:lnTo>
                <a:lnTo>
                  <a:pt x="5362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0013" y="223112"/>
            <a:ext cx="155679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Преимущества проекта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2820" y="5265223"/>
            <a:ext cx="5195414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Ц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ентрализованный учёт имущества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69157" y="2728788"/>
            <a:ext cx="5104641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азграничение прав доступа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8745" y="2728788"/>
            <a:ext cx="5324045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Удоб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ный и понятный интерфейс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9000" y="7538487"/>
            <a:ext cx="4527766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Ав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томатизация инвентаризации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92347" y="7538487"/>
            <a:ext cx="6045641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Фо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рмирование отчётов и экспорт данных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6537" y="5228107"/>
            <a:ext cx="5117261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Н</a:t>
            </a:r>
            <a:r>
              <a:rPr lang="en-US" sz="3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адёжная работа с базой данных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57230" y="294617"/>
            <a:ext cx="804141" cy="52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 / 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13" y="0"/>
            <a:ext cx="18294313" cy="10287000"/>
          </a:xfrm>
          <a:custGeom>
            <a:avLst/>
            <a:gdLst/>
            <a:ahLst/>
            <a:cxnLst/>
            <a:rect r="r" b="b" t="t" l="l"/>
            <a:pathLst>
              <a:path h="10287000" w="18294313">
                <a:moveTo>
                  <a:pt x="0" y="0"/>
                </a:moveTo>
                <a:lnTo>
                  <a:pt x="18294313" y="0"/>
                </a:lnTo>
                <a:lnTo>
                  <a:pt x="18294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0" t="0" r="-623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6133" y="2068329"/>
            <a:ext cx="1046039" cy="1046039"/>
          </a:xfrm>
          <a:custGeom>
            <a:avLst/>
            <a:gdLst/>
            <a:ahLst/>
            <a:cxnLst/>
            <a:rect r="r" b="b" t="t" l="l"/>
            <a:pathLst>
              <a:path h="1046039" w="1046039">
                <a:moveTo>
                  <a:pt x="0" y="0"/>
                </a:moveTo>
                <a:lnTo>
                  <a:pt x="1046040" y="0"/>
                </a:lnTo>
                <a:lnTo>
                  <a:pt x="1046040" y="1046039"/>
                </a:lnTo>
                <a:lnTo>
                  <a:pt x="0" y="104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47981" y="6692005"/>
            <a:ext cx="1046039" cy="1046039"/>
          </a:xfrm>
          <a:custGeom>
            <a:avLst/>
            <a:gdLst/>
            <a:ahLst/>
            <a:cxnLst/>
            <a:rect r="r" b="b" t="t" l="l"/>
            <a:pathLst>
              <a:path h="1046039" w="1046039">
                <a:moveTo>
                  <a:pt x="0" y="0"/>
                </a:moveTo>
                <a:lnTo>
                  <a:pt x="1046040" y="0"/>
                </a:lnTo>
                <a:lnTo>
                  <a:pt x="1046040" y="1046039"/>
                </a:lnTo>
                <a:lnTo>
                  <a:pt x="0" y="104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77841" y="75495"/>
            <a:ext cx="1541152" cy="2399460"/>
          </a:xfrm>
          <a:custGeom>
            <a:avLst/>
            <a:gdLst/>
            <a:ahLst/>
            <a:cxnLst/>
            <a:rect r="r" b="b" t="t" l="l"/>
            <a:pathLst>
              <a:path h="2399460" w="1541152">
                <a:moveTo>
                  <a:pt x="0" y="0"/>
                </a:moveTo>
                <a:lnTo>
                  <a:pt x="1541152" y="0"/>
                </a:lnTo>
                <a:lnTo>
                  <a:pt x="1541152" y="2399460"/>
                </a:lnTo>
                <a:lnTo>
                  <a:pt x="0" y="239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832" y="3762502"/>
            <a:ext cx="14931418" cy="291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РАЗРАБОТКА ПОДСИСТЕМЫ «ПЛАНЕТА 35. ИНВЕНТАРИЗАЦИЯ»</a:t>
            </a:r>
            <a:r>
              <a:rPr lang="en-US" sz="6999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188198"/>
            <a:ext cx="10799480" cy="90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6"/>
              </a:lnSpc>
            </a:pPr>
            <a:r>
              <a:rPr lang="en-US" sz="2597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Студент группы ИСПП-35: Луев Роман Викторович​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Руководитель: Маломан Юлия Сергеевна​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9573" y="9729161"/>
            <a:ext cx="3277936" cy="4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80"/>
              </a:lnSpc>
            </a:pPr>
            <a:r>
              <a:rPr lang="en-US" sz="2343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Архангельск,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57675" y="77615"/>
            <a:ext cx="8301733" cy="23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ФЕДЕРАЛЬНОЕ ГОСУДАРС</a:t>
            </a: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ТВЕННОЕ БЮДЖЕТНОЕ ОБРАЗОВАТЕЛЬНОЕ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УЧРЕЖДЕНИЕ ВЫСШЕГО ОБРАЗОВАНИЯ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«САНКТ-ПЕТЕРБУРГСКИЙ ГОСУДАРСТВЕННЫЙ УНИВЕРСИТЕТ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ТЕЛЕКОММУНИКАЦИЙ ИМ. ПРОФ. М.А. БОНЧ-БРУЕВИЧА»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(СПбГУТ)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АРХАНГЕЛЬСКИЙ КОЛЛЕДЖ ТЕЛЕКОММУНИКАЦИЙ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ИМ. Б.Л. РОЗИНГА (ФИЛИАЛ) СПбГУТ ​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(АКТ (ф) СПбГУТ)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DAG56LXJUFk</dc:identifier>
  <dcterms:modified xsi:type="dcterms:W3CDTF">2011-08-01T06:04:30Z</dcterms:modified>
  <cp:revision>1</cp:revision>
  <dc:title>Презентация Планета 35</dc:title>
</cp:coreProperties>
</file>